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0" r:id="rId5"/>
    <p:sldId id="277" r:id="rId6"/>
    <p:sldId id="274" r:id="rId7"/>
    <p:sldId id="278" r:id="rId8"/>
    <p:sldId id="279" r:id="rId9"/>
    <p:sldId id="280" r:id="rId10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67A"/>
    <a:srgbClr val="9999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47" autoAdjust="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88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72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8153E2-5A23-9C4B-ABFD-85C34EE68D2E}" type="datetime1">
              <a:rPr lang="nl-NL"/>
              <a:pPr>
                <a:defRPr/>
              </a:pPr>
              <a:t>26-10-2025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5A4000-AB18-BA45-8B08-03F3A0050F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80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78DF84-B348-DA4D-9998-A76BB457FE31}" type="datetime1">
              <a:rPr lang="nl-NL"/>
              <a:pPr>
                <a:defRPr/>
              </a:pPr>
              <a:t>26-10-2025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9849F0-B82A-A442-AB4B-EDB93AD1F2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026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0714E49-4662-5240-A87F-8FFEEA8D7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Afbeelding 17" descr="Creating Tomorrow">
            <a:extLst>
              <a:ext uri="{FF2B5EF4-FFF2-40B4-BE49-F238E27FC236}">
                <a16:creationId xmlns:a16="http://schemas.microsoft.com/office/drawing/2014/main" id="{062BD3B6-FE14-5847-A939-752BCE3622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8"/>
          </a:xfrm>
          <a:prstGeom prst="rect">
            <a:avLst/>
          </a:prstGeom>
        </p:spPr>
      </p:pic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B139574-2387-A149-BF89-1740A5E68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5481332" cy="373768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5481332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995081"/>
            <a:ext cx="5484282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9" name="Tijdelijke aanduiding voor afbeelding 8" descr="Logo Hogeschool van Amsterdam">
            <a:extLst>
              <a:ext uri="{FF2B5EF4-FFF2-40B4-BE49-F238E27FC236}">
                <a16:creationId xmlns:a16="http://schemas.microsoft.com/office/drawing/2014/main" id="{BE5F0F6B-3EEF-A348-970C-3919BC338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71200" y="99"/>
            <a:ext cx="2872800" cy="61900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foto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11B77A1-2FC4-0045-B9FD-2F4FEE87C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Afbeelding 10" descr="Creating Tomorrow">
            <a:extLst>
              <a:ext uri="{FF2B5EF4-FFF2-40B4-BE49-F238E27FC236}">
                <a16:creationId xmlns:a16="http://schemas.microsoft.com/office/drawing/2014/main" id="{08FE686D-C0FF-3346-B6FF-27D31B96E4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FA0FFB-3874-7E40-89B2-F972D5F73CD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ACD6D51-22BA-1E44-92F0-52CBDC4FA8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627063"/>
            <a:ext cx="4572000" cy="3889376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Tijdelijke aanduiding voor inhoud 7">
            <a:extLst>
              <a:ext uri="{FF2B5EF4-FFF2-40B4-BE49-F238E27FC236}">
                <a16:creationId xmlns:a16="http://schemas.microsoft.com/office/drawing/2014/main" id="{12E6FC1D-61CE-E940-A9CA-2EAE39A628F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1388" y="2103438"/>
            <a:ext cx="3557296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6F32A4-0E3B-574E-910E-65CAF9BA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4" y="995081"/>
            <a:ext cx="4068856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733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foto'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reating Tomorrow">
            <a:extLst>
              <a:ext uri="{FF2B5EF4-FFF2-40B4-BE49-F238E27FC236}">
                <a16:creationId xmlns:a16="http://schemas.microsoft.com/office/drawing/2014/main" id="{4588A6F7-D45D-3C4D-A5FB-FF9FCCD6F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F53128-2F4F-2348-9AF0-C932200934E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afbeelding 7" descr="&#10;"/>
          <p:cNvSpPr>
            <a:spLocks noGrp="1"/>
          </p:cNvSpPr>
          <p:nvPr>
            <p:ph type="pic" sz="quarter" idx="20"/>
          </p:nvPr>
        </p:nvSpPr>
        <p:spPr>
          <a:xfrm>
            <a:off x="4756558" y="2103438"/>
            <a:ext cx="4063592" cy="24130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Tijdelijke aanduiding voor afbeelding 7"/>
          <p:cNvSpPr>
            <a:spLocks noGrp="1"/>
          </p:cNvSpPr>
          <p:nvPr>
            <p:ph type="pic" sz="quarter" idx="19"/>
          </p:nvPr>
        </p:nvSpPr>
        <p:spPr>
          <a:xfrm>
            <a:off x="323850" y="2103438"/>
            <a:ext cx="4063592" cy="2414562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DEA03D-7869-4E44-9871-7EE3AE5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8300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reating Tomorrow">
            <a:extLst>
              <a:ext uri="{FF2B5EF4-FFF2-40B4-BE49-F238E27FC236}">
                <a16:creationId xmlns:a16="http://schemas.microsoft.com/office/drawing/2014/main" id="{AE147936-145B-664D-879C-8943872BC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F88F8-AF4B-2449-8658-FBA6E747A2C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99D2A2-CE3F-814F-BA65-66B9B454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A2DC969-CCE0-1249-932F-4A0237DF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Afbeelding 6" descr="Creating Tomorrow">
            <a:extLst>
              <a:ext uri="{FF2B5EF4-FFF2-40B4-BE49-F238E27FC236}">
                <a16:creationId xmlns:a16="http://schemas.microsoft.com/office/drawing/2014/main" id="{0BE66D92-CF07-4149-9870-C7D66812F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8"/>
          </a:xfrm>
          <a:prstGeom prst="rect">
            <a:avLst/>
          </a:prstGeom>
        </p:spPr>
      </p:pic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DE362A0E-BA61-6D43-94BF-9F1A6EF6A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2103439"/>
            <a:ext cx="4632867" cy="2413000"/>
          </a:xfrm>
        </p:spPr>
        <p:txBody>
          <a:bodyPr>
            <a:normAutofit/>
          </a:bodyPr>
          <a:lstStyle>
            <a:lvl1pPr marL="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1pPr>
            <a:lvl2pPr marL="216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2pPr>
            <a:lvl3pPr marL="432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3pPr>
            <a:lvl4pPr marL="648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4pPr>
            <a:lvl5pPr marL="864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E07EE8-1146-8749-AD65-78B0D67D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" y="995081"/>
            <a:ext cx="4632867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Bronvermelding</a:t>
            </a:r>
          </a:p>
        </p:txBody>
      </p:sp>
      <p:pic>
        <p:nvPicPr>
          <p:cNvPr id="9" name="Tijdelijke aanduiding voor afbeelding 8" descr="Logo Hogeschool van Amsterdam">
            <a:extLst>
              <a:ext uri="{FF2B5EF4-FFF2-40B4-BE49-F238E27FC236}">
                <a16:creationId xmlns:a16="http://schemas.microsoft.com/office/drawing/2014/main" id="{F7581D9B-C35A-0746-BC44-8D3A54FC32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71200" y="99"/>
            <a:ext cx="2872800" cy="6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2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A2DC969-CCE0-1249-932F-4A0237DF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Afbeelding 6" descr="Creating Tomorrow">
            <a:extLst>
              <a:ext uri="{FF2B5EF4-FFF2-40B4-BE49-F238E27FC236}">
                <a16:creationId xmlns:a16="http://schemas.microsoft.com/office/drawing/2014/main" id="{09238366-724C-8546-BCFD-1CA62BB194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DE362A0E-BA61-6D43-94BF-9F1A6EF6A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2103439"/>
            <a:ext cx="4632867" cy="2413000"/>
          </a:xfrm>
        </p:spPr>
        <p:txBody>
          <a:bodyPr>
            <a:normAutofit/>
          </a:bodyPr>
          <a:lstStyle>
            <a:lvl1pPr marL="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rgbClr val="25167A"/>
                </a:solidFill>
              </a:defRPr>
            </a:lvl1pPr>
            <a:lvl2pPr marL="216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2pPr>
            <a:lvl3pPr marL="432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3pPr>
            <a:lvl4pPr marL="648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4pPr>
            <a:lvl5pPr marL="864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E07EE8-1146-8749-AD65-78B0D67D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" y="995081"/>
            <a:ext cx="4632867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57040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52C3271-99C2-AA4C-8843-4DBD01189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Afbeelding 10" descr="Creating Tomorrow">
            <a:extLst>
              <a:ext uri="{FF2B5EF4-FFF2-40B4-BE49-F238E27FC236}">
                <a16:creationId xmlns:a16="http://schemas.microsoft.com/office/drawing/2014/main" id="{1C8F4B79-BD4E-2F4C-B044-962D1C582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B139574-2387-A149-BF89-1740A5E68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5481332" cy="30568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rgbClr val="25167A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5481332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rgbClr val="25167A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995081"/>
            <a:ext cx="5484282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80390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Creating Tomorrow">
            <a:extLst>
              <a:ext uri="{FF2B5EF4-FFF2-40B4-BE49-F238E27FC236}">
                <a16:creationId xmlns:a16="http://schemas.microsoft.com/office/drawing/2014/main" id="{96169777-1A93-AC41-BCCC-3B3AD71B9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53865B02-C372-3B4F-99F4-DC48043FCE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640800"/>
            <a:ext cx="4572000" cy="38592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556CDDB-3142-4B4F-8725-BFCD85DD8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9255"/>
            <a:ext cx="4572000" cy="3859200"/>
          </a:xfrm>
          <a:prstGeom prst="rect">
            <a:avLst/>
          </a:prstGeom>
          <a:solidFill>
            <a:srgbClr val="25167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A5FC0E7E-E23C-BC40-B810-FBCAC1962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3997629" cy="30568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3997629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995081"/>
            <a:ext cx="3997628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027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747375-E943-3F4A-A364-C2E9609ED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Afbeelding 9" descr="Creating Tomorrow">
            <a:extLst>
              <a:ext uri="{FF2B5EF4-FFF2-40B4-BE49-F238E27FC236}">
                <a16:creationId xmlns:a16="http://schemas.microsoft.com/office/drawing/2014/main" id="{6E12549B-A758-2F47-BDFF-31F8D9B10C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984AE3-7D21-634F-BB5D-ACD345F47C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D17EF6-3624-1E47-8EBA-9CFBC6388B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9F8AF7CA-6D0E-9549-8B9D-FE69F3BD3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49" y="2103439"/>
            <a:ext cx="5484283" cy="46831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03602AD6-01FB-1649-AD9D-FA7C710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995081"/>
            <a:ext cx="5484283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747375-E943-3F4A-A364-C2E9609ED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Afbeelding 8" descr="Creating Tomorrow">
            <a:extLst>
              <a:ext uri="{FF2B5EF4-FFF2-40B4-BE49-F238E27FC236}">
                <a16:creationId xmlns:a16="http://schemas.microsoft.com/office/drawing/2014/main" id="{86D39C4F-49EF-AD41-B4B5-4F6492E7BB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984AE3-7D21-634F-BB5D-ACD345F47C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presentatie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D17EF6-3624-1E47-8EBA-9CFBC6388B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9F8AF7CA-6D0E-9549-8B9D-FE69F3BD3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49" y="2103439"/>
            <a:ext cx="5484283" cy="46831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rgbClr val="25167A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03602AD6-01FB-1649-AD9D-FA7C710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995081"/>
            <a:ext cx="5484283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9461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2F49DF6-EF89-9242-96AF-13E2B93C5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Afbeelding 9" descr="Creating Tomorrow">
            <a:extLst>
              <a:ext uri="{FF2B5EF4-FFF2-40B4-BE49-F238E27FC236}">
                <a16:creationId xmlns:a16="http://schemas.microsoft.com/office/drawing/2014/main" id="{CC4838CF-D7BB-FD4B-AA3B-F164D4A1D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492356F-B0BD-C441-ACCC-2B36166F77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6E3A49-4F16-3D48-BCBD-BE73340D12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CC833F-AF5D-BE4A-BBF9-4A5C0DC4AC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50" y="2103438"/>
            <a:ext cx="7978775" cy="2413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4A260E-A58B-9E41-A402-C97E883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reating Tomorrow">
            <a:extLst>
              <a:ext uri="{FF2B5EF4-FFF2-40B4-BE49-F238E27FC236}">
                <a16:creationId xmlns:a16="http://schemas.microsoft.com/office/drawing/2014/main" id="{1C75A9D6-2C46-B646-BDC2-89688A800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5A2BDAB-AAC0-F642-B6E9-4CB0E962A7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FA802C-F3CD-5D4D-B3F2-4A13C4F220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3BBFB1-6BF4-354F-BF3B-825E6A2DF94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4A260E-A58B-9E41-A402-C97E883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8496300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45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kolomm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FFB0894-0333-5B42-BDFC-17A0DF056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Afbeelding 9" descr="Creating Tomorrow">
            <a:extLst>
              <a:ext uri="{FF2B5EF4-FFF2-40B4-BE49-F238E27FC236}">
                <a16:creationId xmlns:a16="http://schemas.microsoft.com/office/drawing/2014/main" id="{0406B399-95BD-4446-9220-3C9F8E514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C48642-667B-FA4F-88D6-7753205E7E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5BF6970D-BDB0-4143-B921-6712EDEF96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5995" y="2103438"/>
            <a:ext cx="3552627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6D8E25C-F890-3949-807A-7D2F4B353F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2103438"/>
            <a:ext cx="4069730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D74C8B-8297-FA47-B027-9DC7D67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objec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reating Tomorrow">
            <a:extLst>
              <a:ext uri="{FF2B5EF4-FFF2-40B4-BE49-F238E27FC236}">
                <a16:creationId xmlns:a16="http://schemas.microsoft.com/office/drawing/2014/main" id="{D18B712C-1B44-144C-BD2A-D06C2A291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C48642-667B-FA4F-88D6-7753205E7E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8" name="Tijdelijke aanduiding voor inhoud 7">
            <a:extLst>
              <a:ext uri="{FF2B5EF4-FFF2-40B4-BE49-F238E27FC236}">
                <a16:creationId xmlns:a16="http://schemas.microsoft.com/office/drawing/2014/main" id="{62B91163-97E5-7C4E-8B1C-CB52D1A5383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51387" y="2103438"/>
            <a:ext cx="3557235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F53FE7A-E478-E746-9FA5-8780793E6A4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3850" y="2103438"/>
            <a:ext cx="4068763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D74C8B-8297-FA47-B027-9DC7D67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3794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7922" y="4676319"/>
            <a:ext cx="391407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nl-NL" dirty="0"/>
              <a:t>Titel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31275" y="4676319"/>
            <a:ext cx="360101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itel 10">
            <a:extLst>
              <a:ext uri="{FF2B5EF4-FFF2-40B4-BE49-F238E27FC236}">
                <a16:creationId xmlns:a16="http://schemas.microsoft.com/office/drawing/2014/main" id="{D300BD3F-6B8F-0E4D-9838-108DA9EB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8496300" cy="11083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DBB5C1A-0EAA-1D4B-8889-5910D8891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2103438"/>
            <a:ext cx="8496300" cy="2413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Tijdelijke aanduiding voor afbeelding 8">
            <a:extLst>
              <a:ext uri="{FF2B5EF4-FFF2-40B4-BE49-F238E27FC236}">
                <a16:creationId xmlns:a16="http://schemas.microsoft.com/office/drawing/2014/main" id="{C3B3AECC-6A0E-C341-A045-C087D44B5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/>
          <a:stretch/>
        </p:blipFill>
        <p:spPr>
          <a:xfrm>
            <a:off x="6271200" y="0"/>
            <a:ext cx="2872800" cy="6192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709509D-877A-284B-9DCB-E865E3A9CE2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74" r:id="rId3"/>
    <p:sldLayoutId id="2147483663" r:id="rId4"/>
    <p:sldLayoutId id="2147483676" r:id="rId5"/>
    <p:sldLayoutId id="2147483659" r:id="rId6"/>
    <p:sldLayoutId id="2147483670" r:id="rId7"/>
    <p:sldLayoutId id="2147483660" r:id="rId8"/>
    <p:sldLayoutId id="2147483671" r:id="rId9"/>
    <p:sldLayoutId id="2147483667" r:id="rId10"/>
    <p:sldLayoutId id="2147483668" r:id="rId11"/>
    <p:sldLayoutId id="2147483661" r:id="rId12"/>
    <p:sldLayoutId id="2147483673" r:id="rId13"/>
    <p:sldLayoutId id="2147483677" r:id="rId14"/>
  </p:sldLayoutIdLst>
  <p:hf hd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3400" b="1" i="0" kern="1200" cap="none">
          <a:solidFill>
            <a:srgbClr val="25167A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9pPr>
    </p:titleStyle>
    <p:bodyStyle>
      <a:lvl1pPr marL="216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 baseline="0">
          <a:solidFill>
            <a:srgbClr val="25167A"/>
          </a:solidFill>
          <a:latin typeface="Arial"/>
          <a:ea typeface="ＭＳ Ｐゴシック" charset="-128"/>
          <a:cs typeface="Arial"/>
        </a:defRPr>
      </a:lvl1pPr>
      <a:lvl2pPr marL="432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2pPr>
      <a:lvl3pPr marL="648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3pPr>
      <a:lvl4pPr marL="864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4pPr>
      <a:lvl5pPr marL="1080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5" orient="horz" pos="395" userDrawn="1">
          <p15:clr>
            <a:srgbClr val="F26B43"/>
          </p15:clr>
        </p15:guide>
        <p15:guide id="6" orient="horz" pos="2845" userDrawn="1">
          <p15:clr>
            <a:srgbClr val="F26B43"/>
          </p15:clr>
        </p15:guide>
        <p15:guide id="7" orient="horz" pos="690" userDrawn="1">
          <p15:clr>
            <a:srgbClr val="F26B43"/>
          </p15:clr>
        </p15:guide>
        <p15:guide id="8" orient="horz" pos="1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ooter Placeholder 1">
            <a:extLst>
              <a:ext uri="{FF2B5EF4-FFF2-40B4-BE49-F238E27FC236}">
                <a16:creationId xmlns:a16="http://schemas.microsoft.com/office/drawing/2014/main" id="{7000967E-AC3B-7B0F-C527-04462BF01C7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57922" y="4676319"/>
            <a:ext cx="3914078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dirty="0"/>
              <a:t>Lars Stoelhorst</a:t>
            </a:r>
          </a:p>
        </p:txBody>
      </p:sp>
      <p:sp>
        <p:nvSpPr>
          <p:cNvPr id="1033" name="Slide Number Placeholder 2">
            <a:extLst>
              <a:ext uri="{FF2B5EF4-FFF2-40B4-BE49-F238E27FC236}">
                <a16:creationId xmlns:a16="http://schemas.microsoft.com/office/drawing/2014/main" id="{03786279-2413-C8AC-3FEC-9F5339176E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31275" y="4676319"/>
            <a:ext cx="360101" cy="27384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727753-D472-D54D-89CA-B792B41E5512}" type="slidenum">
              <a:rPr lang="nl-NL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  <p:pic>
        <p:nvPicPr>
          <p:cNvPr id="3" name="Picture 2" descr="The Public Stack: a Model to Incorporate Public Values in Technology -  Amsterdam Smart City">
            <a:extLst>
              <a:ext uri="{FF2B5EF4-FFF2-40B4-BE49-F238E27FC236}">
                <a16:creationId xmlns:a16="http://schemas.microsoft.com/office/drawing/2014/main" id="{7DC1AE9E-F48C-23A8-4DBC-B3ACE844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58590"/>
            <a:ext cx="4572000" cy="342632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9232C7-7954-7240-915A-02CC307CC6E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1388" y="2103438"/>
            <a:ext cx="3557296" cy="24130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dirty="0"/>
              <a:t>Minor: Het internet is kapot dus we gaan het repareren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Datum: 27-10-2024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0D7D31-21F7-514A-9A8A-AA9ABA3D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4" y="995081"/>
            <a:ext cx="4068856" cy="1108357"/>
          </a:xfrm>
        </p:spPr>
        <p:txBody>
          <a:bodyPr anchor="t">
            <a:normAutofit/>
          </a:bodyPr>
          <a:lstStyle/>
          <a:p>
            <a:r>
              <a:rPr lang="nl-NL" sz="3100"/>
              <a:t>Public Stack Scan – </a:t>
            </a:r>
            <a:r>
              <a:rPr lang="nl-NL" sz="3100" err="1"/>
              <a:t>Temu</a:t>
            </a:r>
            <a:r>
              <a:rPr lang="nl-NL" sz="3100"/>
              <a:t> &amp; </a:t>
            </a:r>
            <a:r>
              <a:rPr lang="nl-NL" sz="3100" err="1"/>
              <a:t>Mastodon</a:t>
            </a:r>
            <a:endParaRPr lang="nl-NL" sz="3100"/>
          </a:p>
        </p:txBody>
      </p:sp>
    </p:spTree>
    <p:extLst>
      <p:ext uri="{BB962C8B-B14F-4D97-AF65-F5344CB8AC3E}">
        <p14:creationId xmlns:p14="http://schemas.microsoft.com/office/powerpoint/2010/main" val="135286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38E5432-FA9A-06C3-2304-92CFBD1C2B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87CA00-CC32-83F0-CE6B-6CB41B2861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3490" y="1444421"/>
            <a:ext cx="5484283" cy="3231898"/>
          </a:xfrm>
        </p:spPr>
        <p:txBody>
          <a:bodyPr>
            <a:normAutofit/>
          </a:bodyPr>
          <a:lstStyle/>
          <a:p>
            <a:r>
              <a:rPr lang="nl-NL" dirty="0"/>
              <a:t>- Beoordeelt technologie op publieke waarden</a:t>
            </a:r>
          </a:p>
          <a:p>
            <a:r>
              <a:rPr lang="nl-NL" b="1" dirty="0"/>
              <a:t>8 vragen verdeeld over 4 lagen</a:t>
            </a:r>
          </a:p>
          <a:p>
            <a:endParaRPr lang="nl-NL" b="1" dirty="0"/>
          </a:p>
          <a:p>
            <a:r>
              <a:rPr lang="nl-NL" b="1" dirty="0" err="1"/>
              <a:t>Citizen</a:t>
            </a:r>
            <a:r>
              <a:rPr lang="nl-NL" b="1" dirty="0"/>
              <a:t> </a:t>
            </a:r>
            <a:r>
              <a:rPr lang="nl-NL" b="1" dirty="0" err="1"/>
              <a:t>Perspective</a:t>
            </a:r>
            <a:r>
              <a:rPr lang="nl-NL" dirty="0"/>
              <a:t> – Hoe gaat de technologie om met gebruikers en kwetsbare groepen?</a:t>
            </a:r>
            <a:br>
              <a:rPr lang="nl-NL" dirty="0"/>
            </a:br>
            <a:r>
              <a:rPr lang="nl-NL" dirty="0"/>
              <a:t>(bijv. privacy, inclusiviteit, transparantie over data)</a:t>
            </a:r>
          </a:p>
          <a:p>
            <a:r>
              <a:rPr lang="nl-NL" b="1" dirty="0"/>
              <a:t>Tech Stack</a:t>
            </a:r>
            <a:r>
              <a:rPr lang="nl-NL" dirty="0"/>
              <a:t> – De technische kant: open-source, beveiliging, updates.</a:t>
            </a:r>
          </a:p>
          <a:p>
            <a:r>
              <a:rPr lang="nl-NL" b="1" dirty="0"/>
              <a:t>Design </a:t>
            </a:r>
            <a:r>
              <a:rPr lang="nl-NL" b="1" dirty="0" err="1"/>
              <a:t>Process</a:t>
            </a:r>
            <a:r>
              <a:rPr lang="nl-NL" dirty="0"/>
              <a:t> – Hoe is het platform ontworpen? Kunnen gebruikers feedback geven, is het eerlijk ontworpen (geen </a:t>
            </a:r>
            <a:r>
              <a:rPr lang="nl-NL" dirty="0" err="1"/>
              <a:t>dark</a:t>
            </a:r>
            <a:r>
              <a:rPr lang="nl-NL" dirty="0"/>
              <a:t> </a:t>
            </a:r>
            <a:r>
              <a:rPr lang="nl-NL" dirty="0" err="1"/>
              <a:t>patterns</a:t>
            </a:r>
            <a:r>
              <a:rPr lang="nl-NL" dirty="0"/>
              <a:t>)?</a:t>
            </a:r>
          </a:p>
          <a:p>
            <a:r>
              <a:rPr lang="nl-NL" b="1" dirty="0"/>
              <a:t>Foundation</a:t>
            </a:r>
            <a:r>
              <a:rPr lang="nl-NL" dirty="0"/>
              <a:t> – De basis en het verdienmodel: wie bezit het platform, hoe wordt het gefinancierd, is er toezicht?</a:t>
            </a:r>
          </a:p>
          <a:p>
            <a:endParaRPr lang="nl-NL" dirty="0"/>
          </a:p>
          <a:p>
            <a:r>
              <a:rPr lang="nl-NL" dirty="0"/>
              <a:t>- Score per vraag: 1 (onvoldoende) – 3 (uitstekend)</a:t>
            </a:r>
          </a:p>
          <a:p>
            <a:pPr marL="171450" indent="-171450">
              <a:buFontTx/>
              <a:buChar char="-"/>
            </a:pPr>
            <a:r>
              <a:rPr lang="nl-NL" dirty="0"/>
              <a:t>Totaalscore → 0–39 slecht, 40–69 matig, 70–100 goed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56226AB-6BBB-EF25-C623-2C06702C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058" y="490118"/>
            <a:ext cx="5484283" cy="1108357"/>
          </a:xfrm>
        </p:spPr>
        <p:txBody>
          <a:bodyPr/>
          <a:lstStyle/>
          <a:p>
            <a:r>
              <a:rPr lang="nl-NL" dirty="0"/>
              <a:t>De Public Stack Scan</a:t>
            </a:r>
          </a:p>
        </p:txBody>
      </p:sp>
    </p:spTree>
    <p:extLst>
      <p:ext uri="{BB962C8B-B14F-4D97-AF65-F5344CB8AC3E}">
        <p14:creationId xmlns:p14="http://schemas.microsoft.com/office/powerpoint/2010/main" val="266993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Slide Number Placeholder 2">
            <a:extLst>
              <a:ext uri="{FF2B5EF4-FFF2-40B4-BE49-F238E27FC236}">
                <a16:creationId xmlns:a16="http://schemas.microsoft.com/office/drawing/2014/main" id="{17942C63-DFB6-0A04-920A-BFF30FCD85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31275" y="4676319"/>
            <a:ext cx="360101" cy="27384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727753-D472-D54D-89CA-B792B41E5512}" type="slidenum">
              <a:rPr lang="nl-NL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1683F80-3267-B789-8248-E07F137A9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1534" y="1438323"/>
            <a:ext cx="2266853" cy="226685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8A2BB6-BCE4-DAEE-B5BE-4ADA67FC904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1388" y="1537487"/>
            <a:ext cx="3557296" cy="29789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1100" dirty="0" err="1"/>
              <a:t>Temu</a:t>
            </a:r>
            <a:r>
              <a:rPr lang="nl-NL" sz="1100" dirty="0"/>
              <a:t> – E-commerce platform uit China</a:t>
            </a:r>
          </a:p>
          <a:p>
            <a:pPr marL="0" indent="0">
              <a:buNone/>
            </a:pPr>
            <a:r>
              <a:rPr lang="nl-NL" sz="1100" dirty="0"/>
              <a:t>	- Lage prijzen, maar weinig transparantie en privacy</a:t>
            </a:r>
          </a:p>
          <a:p>
            <a:pPr marL="0" indent="0">
              <a:buNone/>
            </a:pPr>
            <a:r>
              <a:rPr lang="nl-NL" sz="1100" dirty="0"/>
              <a:t>	- Gesloten software, geen controle voor gebruikers</a:t>
            </a:r>
          </a:p>
          <a:p>
            <a:pPr marL="0" indent="0">
              <a:buNone/>
            </a:pPr>
            <a:r>
              <a:rPr lang="nl-NL" sz="1100" dirty="0"/>
              <a:t>	- Gebruikt </a:t>
            </a:r>
            <a:r>
              <a:rPr lang="nl-NL" sz="1100" dirty="0" err="1"/>
              <a:t>dark</a:t>
            </a:r>
            <a:r>
              <a:rPr lang="nl-NL" sz="1100" dirty="0"/>
              <a:t> </a:t>
            </a:r>
            <a:r>
              <a:rPr lang="nl-NL" sz="1100" dirty="0" err="1"/>
              <a:t>patterns</a:t>
            </a:r>
            <a:r>
              <a:rPr lang="nl-NL" sz="1100" dirty="0"/>
              <a:t> en tracking</a:t>
            </a:r>
          </a:p>
          <a:p>
            <a:endParaRPr lang="nl-NL" sz="1100" dirty="0"/>
          </a:p>
          <a:p>
            <a:pPr marL="0" indent="0">
              <a:buNone/>
            </a:pPr>
            <a:r>
              <a:rPr lang="nl-NL" sz="1100" dirty="0"/>
              <a:t>Score: 7/24 → 29% (Onvoldoende)</a:t>
            </a:r>
          </a:p>
          <a:p>
            <a:endParaRPr lang="nl-NL" sz="1100" dirty="0"/>
          </a:p>
          <a:p>
            <a:pPr marL="0" indent="0">
              <a:buNone/>
            </a:pPr>
            <a:r>
              <a:rPr lang="nl-NL" sz="1100" dirty="0"/>
              <a:t>	Verbeteringen:</a:t>
            </a:r>
          </a:p>
          <a:p>
            <a:pPr marL="0" indent="0">
              <a:buNone/>
            </a:pPr>
            <a:r>
              <a:rPr lang="nl-NL" sz="1100" dirty="0"/>
              <a:t>	1. Transparant DSA-rapport</a:t>
            </a:r>
          </a:p>
          <a:p>
            <a:pPr marL="0" indent="0">
              <a:buNone/>
            </a:pPr>
            <a:r>
              <a:rPr lang="nl-NL" sz="1100" dirty="0"/>
              <a:t>	2. Minder </a:t>
            </a:r>
            <a:r>
              <a:rPr lang="nl-NL" sz="1100" dirty="0" err="1"/>
              <a:t>dark</a:t>
            </a:r>
            <a:r>
              <a:rPr lang="nl-NL" sz="1100" dirty="0"/>
              <a:t> </a:t>
            </a:r>
            <a:r>
              <a:rPr lang="nl-NL" sz="1100" dirty="0" err="1"/>
              <a:t>patterns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	3. Gebruikers meer datacontrole</a:t>
            </a:r>
          </a:p>
          <a:p>
            <a:pPr marL="0" indent="0">
              <a:buNone/>
            </a:pPr>
            <a:endParaRPr lang="nl-NL" sz="1100" dirty="0"/>
          </a:p>
          <a:p>
            <a:pPr>
              <a:spcAft>
                <a:spcPts val="600"/>
              </a:spcAft>
            </a:pPr>
            <a:r>
              <a:rPr lang="nl-NL" dirty="0"/>
              <a:t>“Ik heb </a:t>
            </a:r>
            <a:r>
              <a:rPr lang="nl-NL" dirty="0" err="1"/>
              <a:t>Temu</a:t>
            </a:r>
            <a:r>
              <a:rPr lang="nl-NL" dirty="0"/>
              <a:t> beoordeeld met mijn Public Stack Scan: 8 vragen verdeeld over 4 lagen.</a:t>
            </a:r>
            <a:br>
              <a:rPr lang="nl-NL" sz="1100" dirty="0"/>
            </a:br>
            <a:r>
              <a:rPr lang="nl-NL" dirty="0"/>
              <a:t>Voor elke vraag heb ik informatie verzameld via officiële DSA-rapporten en nieuwsartikelen van de EU en </a:t>
            </a:r>
            <a:r>
              <a:rPr lang="nl-NL" dirty="0" err="1"/>
              <a:t>Temu’s</a:t>
            </a:r>
            <a:r>
              <a:rPr lang="nl-NL" dirty="0"/>
              <a:t> eigen website.</a:t>
            </a:r>
            <a:br>
              <a:rPr lang="nl-NL" sz="1100" dirty="0"/>
            </a:br>
            <a:r>
              <a:rPr lang="nl-NL" dirty="0"/>
              <a:t>Zo kon ik objectief een score geven per onderdeel, bijvoorbeeld privacy, openheid en design.</a:t>
            </a:r>
            <a:br>
              <a:rPr lang="nl-NL" sz="1100" dirty="0"/>
            </a:br>
            <a:r>
              <a:rPr lang="nl-NL" dirty="0"/>
              <a:t>De lage score van 7 op 24 punten komt dus voort uit concrete tekortkomingen in transparantie, openheid en gebruikerscontrole.”</a:t>
            </a:r>
            <a:endParaRPr lang="en-NL" sz="110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6D5FDAC-25A6-B7D3-B6AE-E4869F8E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4" y="995081"/>
            <a:ext cx="4068856" cy="1108357"/>
          </a:xfrm>
        </p:spPr>
        <p:txBody>
          <a:bodyPr anchor="t">
            <a:normAutofit/>
          </a:bodyPr>
          <a:lstStyle/>
          <a:p>
            <a:r>
              <a:rPr lang="nl-NL" dirty="0"/>
              <a:t>Analyse </a:t>
            </a:r>
            <a:r>
              <a:rPr lang="nl-NL" dirty="0" err="1"/>
              <a:t>Temu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022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C28E0FC-B782-810C-4628-637A8B4878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27753-D472-D54D-89CA-B792B41E5512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DBFC4AE-2DD5-4D34-B10F-CFD558DE808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1388" y="1488935"/>
            <a:ext cx="3557296" cy="30275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err="1"/>
              <a:t>Mastodon</a:t>
            </a:r>
            <a:r>
              <a:rPr lang="nl-NL" dirty="0"/>
              <a:t> – Open-source sociaal netwerk (</a:t>
            </a:r>
            <a:r>
              <a:rPr lang="nl-NL" dirty="0" err="1"/>
              <a:t>Fediverse</a:t>
            </a:r>
            <a:r>
              <a:rPr lang="nl-NL" dirty="0"/>
              <a:t>)</a:t>
            </a:r>
          </a:p>
          <a:p>
            <a:pPr marL="0" indent="0">
              <a:buNone/>
            </a:pPr>
            <a:r>
              <a:rPr lang="nl-NL" dirty="0"/>
              <a:t>	- Geen advertenties of tracking</a:t>
            </a:r>
          </a:p>
          <a:p>
            <a:pPr marL="0" indent="0">
              <a:buNone/>
            </a:pPr>
            <a:r>
              <a:rPr lang="nl-NL" dirty="0"/>
              <a:t>	- Gebruikers beheren eigen data (servers)</a:t>
            </a:r>
          </a:p>
          <a:p>
            <a:pPr marL="0" indent="0">
              <a:buNone/>
            </a:pPr>
            <a:r>
              <a:rPr lang="nl-NL" dirty="0"/>
              <a:t>	- Open standaarden en community </a:t>
            </a:r>
            <a:r>
              <a:rPr lang="nl-NL" dirty="0" err="1"/>
              <a:t>governance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Score: 23/24 → 96% (Uitstekend)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Verbeteringen:</a:t>
            </a:r>
          </a:p>
          <a:p>
            <a:pPr marL="0" indent="0">
              <a:buNone/>
            </a:pPr>
            <a:r>
              <a:rPr lang="nl-NL" dirty="0"/>
              <a:t>	1. Privacy-standaarden per server</a:t>
            </a:r>
          </a:p>
          <a:p>
            <a:pPr marL="0" indent="0">
              <a:buNone/>
            </a:pPr>
            <a:r>
              <a:rPr lang="nl-NL" dirty="0"/>
              <a:t>	2. Wizard voor veilige servers</a:t>
            </a:r>
          </a:p>
          <a:p>
            <a:pPr marL="0" indent="0">
              <a:buNone/>
            </a:pPr>
            <a:r>
              <a:rPr lang="nl-NL" dirty="0"/>
              <a:t>	3. Handleidingen voor nieuwe gebruikers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“Voor elke vraag heb ik betrouwbare bronnen gebruikt, zoals de officiële </a:t>
            </a:r>
            <a:r>
              <a:rPr lang="nl-NL" dirty="0" err="1"/>
              <a:t>Mastodon</a:t>
            </a:r>
            <a:r>
              <a:rPr lang="nl-NL" dirty="0"/>
              <a:t>-documentatie, hun GitHub-pagina en artikelen over het </a:t>
            </a:r>
            <a:r>
              <a:rPr lang="nl-NL" dirty="0" err="1"/>
              <a:t>Fediverse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/>
              <a:t>Omdat </a:t>
            </a:r>
            <a:r>
              <a:rPr lang="nl-NL" dirty="0" err="1"/>
              <a:t>Mastodon</a:t>
            </a:r>
            <a:r>
              <a:rPr lang="nl-NL" dirty="0"/>
              <a:t> open-source en transparant is, kon ik duidelijk zien hoe ze omgaan met data, beveiliging en gebruikersfeedback.</a:t>
            </a:r>
            <a:br>
              <a:rPr lang="nl-NL" dirty="0"/>
            </a:br>
            <a:r>
              <a:rPr lang="nl-NL" dirty="0"/>
              <a:t>Dat verklaart de hoge score van 23 op 24 punten.</a:t>
            </a:r>
            <a:br>
              <a:rPr lang="nl-NL" dirty="0"/>
            </a:br>
            <a:r>
              <a:rPr lang="nl-NL" dirty="0"/>
              <a:t>Kleine verbeterpunten zitten vooral in standaardisatie van privacy tussen servers en duidelijkere begeleiding voor nieuwe gebruikers.”</a:t>
            </a:r>
          </a:p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975CEB4-D5A4-3907-AF5A-0D1D8F53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Analyse </a:t>
            </a:r>
            <a:r>
              <a:rPr lang="nl-NL" dirty="0" err="1"/>
              <a:t>Mastodon</a:t>
            </a:r>
            <a:endParaRPr lang="nl-NL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30A194C8-7332-D50E-AD81-12238888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40" y="1365250"/>
            <a:ext cx="1813242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2DCAE1B-09DA-75DA-70D1-87BD87D2D2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27753-D472-D54D-89CA-B792B41E5512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A258671-187D-A889-4FBE-C3AC835BB6F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90127" y="1735419"/>
            <a:ext cx="4963745" cy="3586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	Vergelijking:</a:t>
            </a:r>
          </a:p>
          <a:p>
            <a:pPr algn="ctr"/>
            <a:endParaRPr lang="nl-NL" dirty="0"/>
          </a:p>
          <a:p>
            <a:pPr marL="0" indent="0" algn="ctr">
              <a:buNone/>
            </a:pPr>
            <a:r>
              <a:rPr lang="nl-NL" dirty="0"/>
              <a:t>	| Aspect | </a:t>
            </a:r>
            <a:r>
              <a:rPr lang="nl-NL" dirty="0" err="1"/>
              <a:t>Temu</a:t>
            </a:r>
            <a:r>
              <a:rPr lang="nl-NL" dirty="0"/>
              <a:t> | </a:t>
            </a:r>
            <a:r>
              <a:rPr lang="nl-NL" dirty="0" err="1"/>
              <a:t>Mastodon</a:t>
            </a:r>
            <a:r>
              <a:rPr lang="nl-NL" dirty="0"/>
              <a:t> |</a:t>
            </a:r>
          </a:p>
          <a:p>
            <a:pPr marL="0" indent="0" algn="ctr">
              <a:buNone/>
            </a:pPr>
            <a:r>
              <a:rPr lang="nl-NL" dirty="0"/>
              <a:t>	|---------|------|-----------|</a:t>
            </a:r>
          </a:p>
          <a:p>
            <a:pPr marL="0" indent="0" algn="ctr">
              <a:buNone/>
            </a:pPr>
            <a:r>
              <a:rPr lang="nl-NL" dirty="0"/>
              <a:t>	| Transparantie | X | JA |</a:t>
            </a:r>
          </a:p>
          <a:p>
            <a:pPr marL="0" indent="0" algn="ctr">
              <a:buNone/>
            </a:pPr>
            <a:r>
              <a:rPr lang="nl-NL" dirty="0"/>
              <a:t>	| Open source | X | JA |</a:t>
            </a:r>
          </a:p>
          <a:p>
            <a:pPr marL="0" indent="0" algn="ctr">
              <a:buNone/>
            </a:pPr>
            <a:r>
              <a:rPr lang="nl-NL" dirty="0"/>
              <a:t>	| Gebruikerscontrole | X | JA |</a:t>
            </a:r>
          </a:p>
          <a:p>
            <a:pPr marL="0" indent="0" algn="ctr">
              <a:buNone/>
            </a:pPr>
            <a:r>
              <a:rPr lang="nl-NL" dirty="0"/>
              <a:t>	| Financiering | Winst | Donaties |</a:t>
            </a:r>
          </a:p>
          <a:p>
            <a:pPr marL="0" indent="0" algn="ctr">
              <a:buNone/>
            </a:pPr>
            <a:r>
              <a:rPr lang="nl-NL" dirty="0"/>
              <a:t>	| Publieke waarden | Laag | Hoog |</a:t>
            </a:r>
          </a:p>
          <a:p>
            <a:pPr algn="ctr"/>
            <a:endParaRPr lang="nl-NL" dirty="0"/>
          </a:p>
          <a:p>
            <a:pPr marL="0" indent="0" algn="ctr">
              <a:buNone/>
            </a:pPr>
            <a:r>
              <a:rPr lang="nl-NL" dirty="0"/>
              <a:t>Conclusie:</a:t>
            </a:r>
          </a:p>
          <a:p>
            <a:pPr marL="0" indent="0" algn="ctr">
              <a:buNone/>
            </a:pPr>
            <a:r>
              <a:rPr lang="nl-NL" dirty="0" err="1"/>
              <a:t>Mastodon</a:t>
            </a:r>
            <a:r>
              <a:rPr lang="nl-NL" dirty="0"/>
              <a:t> toont hoe publieke waarden toegepast kunnen worden,</a:t>
            </a:r>
          </a:p>
          <a:p>
            <a:pPr marL="0" indent="0" algn="ctr">
              <a:buNone/>
            </a:pPr>
            <a:r>
              <a:rPr lang="nl-NL" dirty="0" err="1"/>
              <a:t>Temu</a:t>
            </a:r>
            <a:r>
              <a:rPr lang="nl-NL" dirty="0"/>
              <a:t> waarom regelgeving en transparantie nodig zijn.</a:t>
            </a:r>
          </a:p>
          <a:p>
            <a:pPr algn="ctr"/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B26A52-0A49-820F-6184-9BD3DB77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571" y="497590"/>
            <a:ext cx="4068856" cy="1108357"/>
          </a:xfrm>
        </p:spPr>
        <p:txBody>
          <a:bodyPr/>
          <a:lstStyle/>
          <a:p>
            <a:pPr algn="ctr"/>
            <a:r>
              <a:rPr lang="nl-NL" dirty="0"/>
              <a:t>Vergelijking </a:t>
            </a:r>
            <a:r>
              <a:rPr lang="nl-NL" dirty="0" err="1"/>
              <a:t>Temu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Mastodon</a:t>
            </a:r>
            <a:endParaRPr lang="nl-NL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4E7FDE6-668F-0088-AB14-EC8C5141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0858" y="2005037"/>
            <a:ext cx="1133426" cy="113342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AF3EE8A-B5CE-A820-ADF4-6AF96EDA5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64" y="2005037"/>
            <a:ext cx="1056815" cy="11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5A50414-0531-0046-AF37-947A25E8EB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27753-D472-D54D-89CA-B792B41E5512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1FFF26A-62B5-8F30-E935-80F626574AC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793350" y="1581464"/>
            <a:ext cx="3557296" cy="2413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ik heb geleerd:</a:t>
            </a:r>
          </a:p>
          <a:p>
            <a:pPr marL="0" indent="0">
              <a:buNone/>
            </a:pPr>
            <a:r>
              <a:rPr lang="nl-NL" dirty="0"/>
              <a:t>- De Public Stack helpt kritisch naar technologie te kijken</a:t>
            </a:r>
          </a:p>
          <a:p>
            <a:pPr marL="0" indent="0">
              <a:buNone/>
            </a:pPr>
            <a:r>
              <a:rPr lang="nl-NL" dirty="0"/>
              <a:t>- Open-source versterkt publieke waarden</a:t>
            </a:r>
          </a:p>
          <a:p>
            <a:pPr marL="0" indent="0">
              <a:buNone/>
            </a:pPr>
            <a:r>
              <a:rPr lang="nl-NL" dirty="0"/>
              <a:t>- Bedrijven als </a:t>
            </a:r>
            <a:r>
              <a:rPr lang="nl-NL" dirty="0" err="1"/>
              <a:t>Temu</a:t>
            </a:r>
            <a:r>
              <a:rPr lang="nl-NL" dirty="0"/>
              <a:t> kunnen leren van het </a:t>
            </a:r>
            <a:r>
              <a:rPr lang="nl-NL" dirty="0" err="1"/>
              <a:t>Fediverse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Slotboodschap:</a:t>
            </a:r>
          </a:p>
          <a:p>
            <a:pPr marL="0" indent="0">
              <a:buNone/>
            </a:pPr>
            <a:r>
              <a:rPr lang="nl-NL" dirty="0"/>
              <a:t>Eerlijke technologie is niet vanzelfsprekend </a:t>
            </a:r>
          </a:p>
          <a:p>
            <a:pPr marL="0" indent="0">
              <a:buNone/>
            </a:pPr>
            <a:r>
              <a:rPr lang="nl-NL" dirty="0"/>
              <a:t>we moeten het bewust ontwerpen.</a:t>
            </a:r>
          </a:p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4C1CA14-3E9C-9E80-3E37-2E99E075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482" y="677280"/>
            <a:ext cx="5077033" cy="1108357"/>
          </a:xfrm>
        </p:spPr>
        <p:txBody>
          <a:bodyPr/>
          <a:lstStyle/>
          <a:p>
            <a:r>
              <a:rPr lang="nl-NL" dirty="0"/>
              <a:t>Conclusie  &amp;Reflectie</a:t>
            </a:r>
          </a:p>
        </p:txBody>
      </p:sp>
      <p:pic>
        <p:nvPicPr>
          <p:cNvPr id="7" name="Picture 2" descr="The Public Stack: a Model to Incorporate Public Values in Technology -  Amsterdam Smart City">
            <a:extLst>
              <a:ext uri="{FF2B5EF4-FFF2-40B4-BE49-F238E27FC236}">
                <a16:creationId xmlns:a16="http://schemas.microsoft.com/office/drawing/2014/main" id="{BDF9CE28-5898-32AA-231A-53FB950B2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0576" y="3747145"/>
            <a:ext cx="1102844" cy="82648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37124124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Corporate Algemeen ppt - nieuwe huisstijl - titel + volg">
  <a:themeElements>
    <a:clrScheme name="HvA">
      <a:dk1>
        <a:srgbClr val="000000"/>
      </a:dk1>
      <a:lt1>
        <a:srgbClr val="FFFFFF"/>
      </a:lt1>
      <a:dk2>
        <a:srgbClr val="241679"/>
      </a:dk2>
      <a:lt2>
        <a:srgbClr val="F5F5F5"/>
      </a:lt2>
      <a:accent1>
        <a:srgbClr val="241679"/>
      </a:accent1>
      <a:accent2>
        <a:srgbClr val="DAD6E7"/>
      </a:accent2>
      <a:accent3>
        <a:srgbClr val="E6E3EE"/>
      </a:accent3>
      <a:accent4>
        <a:srgbClr val="898989"/>
      </a:accent4>
      <a:accent5>
        <a:srgbClr val="CCCCCC"/>
      </a:accent5>
      <a:accent6>
        <a:srgbClr val="EBEBEB"/>
      </a:accent6>
      <a:hlink>
        <a:srgbClr val="000000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jabloon-corporate-algemeen-ppt-breed" id="{EBF1296F-3072-43FC-9568-6A30F1403BE2}" vid="{37B5CA8C-BDEB-454C-A93A-1513A318161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B8477FDECDB46AD12681DEE1BDA31" ma:contentTypeVersion="17" ma:contentTypeDescription="Een nieuw document maken." ma:contentTypeScope="" ma:versionID="b3a8cbff2759768fadac5b84c79d6b4f">
  <xsd:schema xmlns:xsd="http://www.w3.org/2001/XMLSchema" xmlns:xs="http://www.w3.org/2001/XMLSchema" xmlns:p="http://schemas.microsoft.com/office/2006/metadata/properties" xmlns:ns2="b85210b1-1f35-4f59-ad38-f892e0a09cfb" xmlns:ns3="8028b2d4-cdd9-4c68-a449-db225b4ed57e" targetNamespace="http://schemas.microsoft.com/office/2006/metadata/properties" ma:root="true" ma:fieldsID="5de7eb24604cafe6d3289d8af462b65a" ns2:_="" ns3:_="">
    <xsd:import namespace="b85210b1-1f35-4f59-ad38-f892e0a09cfb"/>
    <xsd:import namespace="8028b2d4-cdd9-4c68-a449-db225b4ed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210b1-1f35-4f59-ad38-f892e0a09c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2d39682-ccf7-48d8-962f-2ca2d3d56b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8b2d4-cdd9-4c68-a449-db225b4ed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667ce4-0855-4fe0-adcb-b6d9aea08657}" ma:internalName="TaxCatchAll" ma:showField="CatchAllData" ma:web="8028b2d4-cdd9-4c68-a449-db225b4ed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28b2d4-cdd9-4c68-a449-db225b4ed57e" xsi:nil="true"/>
    <lcf76f155ced4ddcb4097134ff3c332f xmlns="b85210b1-1f35-4f59-ad38-f892e0a09cf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96EA9A-3F97-4B3F-AA0A-FFE517CEFA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5210b1-1f35-4f59-ad38-f892e0a09cfb"/>
    <ds:schemaRef ds:uri="8028b2d4-cdd9-4c68-a449-db225b4ed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5E959C-8B79-4C6D-B3A0-785CC468B1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5B8A10-1EAE-4AC1-B152-0D37DE7E8E3F}">
  <ds:schemaRefs>
    <ds:schemaRef ds:uri="http://schemas.microsoft.com/office/2006/metadata/properties"/>
    <ds:schemaRef ds:uri="http://schemas.microsoft.com/office/infopath/2007/PartnerControls"/>
    <ds:schemaRef ds:uri="8028b2d4-cdd9-4c68-a449-db225b4ed57e"/>
    <ds:schemaRef ds:uri="b85210b1-1f35-4f59-ad38-f892e0a09c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sjabloon-corporate-algemeen-ppt-breed</Template>
  <TotalTime>2051</TotalTime>
  <Words>558</Words>
  <Application>Microsoft Macintosh PowerPoint</Application>
  <PresentationFormat>Diavoorstelling (16:9)</PresentationFormat>
  <Paragraphs>72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SJABLOON Corporate Algemeen ppt - nieuwe huisstijl - titel + volg</vt:lpstr>
      <vt:lpstr>Public Stack Scan – Temu &amp; Mastodon</vt:lpstr>
      <vt:lpstr>De Public Stack Scan</vt:lpstr>
      <vt:lpstr>Analyse Temu</vt:lpstr>
      <vt:lpstr>Analyse Mastodon</vt:lpstr>
      <vt:lpstr>Vergelijking Temu vs Mastodon</vt:lpstr>
      <vt:lpstr>Conclusie  &amp;Reflectie</vt:lpstr>
    </vt:vector>
  </TitlesOfParts>
  <Company>Hogeschool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 powerpoint</dc:title>
  <dc:creator>Anita Bode</dc:creator>
  <cp:keywords>Presentatie corporate algemeen breed</cp:keywords>
  <cp:lastModifiedBy>Lars Stoelhorst</cp:lastModifiedBy>
  <cp:revision>71</cp:revision>
  <dcterms:created xsi:type="dcterms:W3CDTF">2018-09-27T14:25:52Z</dcterms:created>
  <dcterms:modified xsi:type="dcterms:W3CDTF">2025-10-26T21:47:34Z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0x010100825B8477FDECDB46AD12681DEE1BDA31</vt:lpwstr>
  </property>
  <property fmtid="{D5CDD505-2E9C-101B-9397-08002B2CF9AE}" pid="3" name="Order">
    <vt:r8>83200</vt:r8>
  </property>
</Properties>
</file>